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rial Bold" panose="020B0704020202020204" pitchFamily="34" charset="0"/>
      <p:regular r:id="rId10"/>
      <p:bold r:id="rId11"/>
    </p:embeddedFont>
    <p:embeddedFont>
      <p:font typeface="Be Vietnam Ultra-Bold" panose="020B0604020202020204" charset="0"/>
      <p:regular r:id="rId12"/>
    </p:embeddedFont>
    <p:embeddedFont>
      <p:font typeface="Bebas Neue Bold" panose="020B0604020202020204" charset="0"/>
      <p:regular r:id="rId13"/>
    </p:embeddedFont>
    <p:embeddedFont>
      <p:font typeface="Canva Sans" panose="020B0604020202020204" charset="0"/>
      <p:regular r:id="rId14"/>
    </p:embeddedFont>
    <p:embeddedFont>
      <p:font typeface="Canva Sans Bold" panose="020B0604020202020204" charset="0"/>
      <p:regular r:id="rId15"/>
    </p:embeddedFont>
    <p:embeddedFont>
      <p:font typeface="Cinzel Bold" panose="020B0604020202020204" charset="0"/>
      <p:regular r:id="rId16"/>
    </p:embeddedFont>
    <p:embeddedFont>
      <p:font typeface="IBM Plex Sans Bold" panose="020B0604020202020204" charset="0"/>
      <p:regular r:id="rId17"/>
    </p:embeddedFont>
    <p:embeddedFont>
      <p:font typeface="Oswald Bold" panose="020B0604020202020204" charset="0"/>
      <p:regular r:id="rId18"/>
    </p:embeddedFont>
    <p:embeddedFont>
      <p:font typeface="Times New Roman Bold" panose="02020803070505020304" pitchFamily="18" charset="0"/>
      <p:regular r:id="rId19"/>
      <p:bold r:id="rId20"/>
    </p:embeddedFont>
    <p:embeddedFont>
      <p:font typeface="Times New Roman MT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181" y="-1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ari mounika" userId="5ef23c56a23709d3" providerId="LiveId" clId="{08287B64-FFF8-4F57-9BE3-46FFD29EEA3B}"/>
    <pc:docChg chg="modSld">
      <pc:chgData name="katari mounika" userId="5ef23c56a23709d3" providerId="LiveId" clId="{08287B64-FFF8-4F57-9BE3-46FFD29EEA3B}" dt="2025-10-31T10:04:15.546" v="5" actId="1076"/>
      <pc:docMkLst>
        <pc:docMk/>
      </pc:docMkLst>
      <pc:sldChg chg="modSp mod">
        <pc:chgData name="katari mounika" userId="5ef23c56a23709d3" providerId="LiveId" clId="{08287B64-FFF8-4F57-9BE3-46FFD29EEA3B}" dt="2025-10-31T10:04:15.546" v="5" actId="1076"/>
        <pc:sldMkLst>
          <pc:docMk/>
          <pc:sldMk cId="0" sldId="263"/>
        </pc:sldMkLst>
        <pc:picChg chg="mod">
          <ac:chgData name="katari mounika" userId="5ef23c56a23709d3" providerId="LiveId" clId="{08287B64-FFF8-4F57-9BE3-46FFD29EEA3B}" dt="2025-10-31T10:04:15.546" v="5" actId="1076"/>
          <ac:picMkLst>
            <pc:docMk/>
            <pc:sldMk cId="0" sldId="263"/>
            <ac:picMk id="11" creationId="{4A9EBC39-4B71-30B6-D203-AAD3A4D6A74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-3747162" y="-6446951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</p:sp>
      <p:sp>
        <p:nvSpPr>
          <p:cNvPr id="5" name="Freeform 5"/>
          <p:cNvSpPr/>
          <p:nvPr/>
        </p:nvSpPr>
        <p:spPr>
          <a:xfrm rot="-5556169">
            <a:off x="8875569" y="1213186"/>
            <a:ext cx="13019828" cy="8229600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4830" y="1236663"/>
            <a:ext cx="1727384" cy="1727384"/>
          </a:xfrm>
          <a:custGeom>
            <a:avLst/>
            <a:gdLst/>
            <a:ahLst/>
            <a:cxnLst/>
            <a:rect l="l" t="t" r="r" b="b"/>
            <a:pathLst>
              <a:path w="1727384" h="1727384">
                <a:moveTo>
                  <a:pt x="0" y="0"/>
                </a:moveTo>
                <a:lnTo>
                  <a:pt x="1727384" y="0"/>
                </a:lnTo>
                <a:lnTo>
                  <a:pt x="1727384" y="1727385"/>
                </a:lnTo>
                <a:lnTo>
                  <a:pt x="0" y="17273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408801" y="1268907"/>
            <a:ext cx="1853397" cy="1853397"/>
          </a:xfrm>
          <a:custGeom>
            <a:avLst/>
            <a:gdLst/>
            <a:ahLst/>
            <a:cxnLst/>
            <a:rect l="l" t="t" r="r" b="b"/>
            <a:pathLst>
              <a:path w="1853397" h="1853397">
                <a:moveTo>
                  <a:pt x="0" y="0"/>
                </a:moveTo>
                <a:lnTo>
                  <a:pt x="1853398" y="0"/>
                </a:lnTo>
                <a:lnTo>
                  <a:pt x="1853398" y="1853397"/>
                </a:lnTo>
                <a:lnTo>
                  <a:pt x="0" y="18533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388012" y="1677384"/>
            <a:ext cx="3692057" cy="657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11"/>
              </a:lnSpc>
            </a:pPr>
            <a:r>
              <a:rPr lang="en-US" sz="3722" b="1" spc="174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(UGC AUTONOMOUS)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6885" y="772661"/>
            <a:ext cx="17474230" cy="969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94"/>
              </a:lnSpc>
            </a:pPr>
            <a:r>
              <a:rPr lang="en-US" sz="5710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J.B.INSTITUTE OF ENGINEERING AND TECHNOLOGY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02516" y="2235890"/>
            <a:ext cx="12482967" cy="462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1"/>
              </a:lnSpc>
              <a:spcBef>
                <a:spcPct val="0"/>
              </a:spcBef>
            </a:pPr>
            <a:r>
              <a:rPr lang="en-US" sz="2465" spc="46" dirty="0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Accredited by NAAC &amp; NBA, Approved by AICTE  &amp; Permanently Affiliated to JNTUH</a:t>
            </a:r>
          </a:p>
        </p:txBody>
      </p:sp>
      <p:sp>
        <p:nvSpPr>
          <p:cNvPr id="11" name="Freeform 11"/>
          <p:cNvSpPr/>
          <p:nvPr/>
        </p:nvSpPr>
        <p:spPr>
          <a:xfrm>
            <a:off x="5984431" y="2519481"/>
            <a:ext cx="6356114" cy="6356114"/>
          </a:xfrm>
          <a:custGeom>
            <a:avLst/>
            <a:gdLst/>
            <a:ahLst/>
            <a:cxnLst/>
            <a:rect l="l" t="t" r="r" b="b"/>
            <a:pathLst>
              <a:path w="6356114" h="6356114">
                <a:moveTo>
                  <a:pt x="0" y="0"/>
                </a:moveTo>
                <a:lnTo>
                  <a:pt x="6356114" y="0"/>
                </a:lnTo>
                <a:lnTo>
                  <a:pt x="6356114" y="6356114"/>
                </a:lnTo>
                <a:lnTo>
                  <a:pt x="0" y="63561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984431" y="2834344"/>
            <a:ext cx="6079721" cy="6079721"/>
          </a:xfrm>
          <a:custGeom>
            <a:avLst/>
            <a:gdLst/>
            <a:ahLst/>
            <a:cxnLst/>
            <a:rect l="l" t="t" r="r" b="b"/>
            <a:pathLst>
              <a:path w="6079721" h="6079721">
                <a:moveTo>
                  <a:pt x="0" y="0"/>
                </a:moveTo>
                <a:lnTo>
                  <a:pt x="6079721" y="0"/>
                </a:lnTo>
                <a:lnTo>
                  <a:pt x="6079721" y="6079721"/>
                </a:lnTo>
                <a:lnTo>
                  <a:pt x="0" y="60797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0800000">
            <a:off x="-1384526" y="6726434"/>
            <a:ext cx="19603640" cy="4298322"/>
          </a:xfrm>
          <a:custGeom>
            <a:avLst/>
            <a:gdLst/>
            <a:ahLst/>
            <a:cxnLst/>
            <a:rect l="l" t="t" r="r" b="b"/>
            <a:pathLst>
              <a:path w="19603640" h="4298322">
                <a:moveTo>
                  <a:pt x="0" y="0"/>
                </a:moveTo>
                <a:lnTo>
                  <a:pt x="19603641" y="0"/>
                </a:lnTo>
                <a:lnTo>
                  <a:pt x="19603641" y="4298322"/>
                </a:lnTo>
                <a:lnTo>
                  <a:pt x="0" y="42983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59822" b="-48598"/>
            </a:stretch>
          </a:blipFill>
        </p:spPr>
      </p:sp>
      <p:sp>
        <p:nvSpPr>
          <p:cNvPr id="14" name="Freeform 14"/>
          <p:cNvSpPr/>
          <p:nvPr/>
        </p:nvSpPr>
        <p:spPr>
          <a:xfrm rot="-10800000">
            <a:off x="-497634" y="7595627"/>
            <a:ext cx="19463349" cy="4298322"/>
          </a:xfrm>
          <a:custGeom>
            <a:avLst/>
            <a:gdLst/>
            <a:ahLst/>
            <a:cxnLst/>
            <a:rect l="l" t="t" r="r" b="b"/>
            <a:pathLst>
              <a:path w="19463349" h="4298322">
                <a:moveTo>
                  <a:pt x="0" y="0"/>
                </a:moveTo>
                <a:lnTo>
                  <a:pt x="19463348" y="0"/>
                </a:lnTo>
                <a:lnTo>
                  <a:pt x="19463348" y="4298322"/>
                </a:lnTo>
                <a:lnTo>
                  <a:pt x="0" y="42983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53228" b="-52986"/>
            </a:stretch>
          </a:blipFill>
        </p:spPr>
      </p:sp>
      <p:sp>
        <p:nvSpPr>
          <p:cNvPr id="15" name="Freeform 15"/>
          <p:cNvSpPr/>
          <p:nvPr/>
        </p:nvSpPr>
        <p:spPr>
          <a:xfrm rot="-10800000">
            <a:off x="-218038" y="7109139"/>
            <a:ext cx="18577698" cy="4298322"/>
          </a:xfrm>
          <a:custGeom>
            <a:avLst/>
            <a:gdLst/>
            <a:ahLst/>
            <a:cxnLst/>
            <a:rect l="l" t="t" r="r" b="b"/>
            <a:pathLst>
              <a:path w="18577698" h="4298322">
                <a:moveTo>
                  <a:pt x="0" y="0"/>
                </a:moveTo>
                <a:lnTo>
                  <a:pt x="18577699" y="0"/>
                </a:lnTo>
                <a:lnTo>
                  <a:pt x="18577699" y="4298322"/>
                </a:lnTo>
                <a:lnTo>
                  <a:pt x="0" y="42983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59648" b="-32632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8701183" y="9022158"/>
            <a:ext cx="922610" cy="92261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24370" tIns="24370" rIns="24370" bIns="24370" rtlCol="0" anchor="ctr"/>
            <a:lstStyle/>
            <a:p>
              <a:pPr algn="ctr">
                <a:lnSpc>
                  <a:spcPts val="83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623793" y="9022158"/>
            <a:ext cx="922610" cy="92261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24370" tIns="24370" rIns="24370" bIns="24370" rtlCol="0" anchor="ctr"/>
            <a:lstStyle/>
            <a:p>
              <a:pPr algn="ctr">
                <a:lnSpc>
                  <a:spcPts val="840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9642843" y="9038206"/>
            <a:ext cx="889923" cy="889923"/>
          </a:xfrm>
          <a:custGeom>
            <a:avLst/>
            <a:gdLst/>
            <a:ahLst/>
            <a:cxnLst/>
            <a:rect l="l" t="t" r="r" b="b"/>
            <a:pathLst>
              <a:path w="889923" h="889923">
                <a:moveTo>
                  <a:pt x="0" y="0"/>
                </a:moveTo>
                <a:lnTo>
                  <a:pt x="889923" y="0"/>
                </a:lnTo>
                <a:lnTo>
                  <a:pt x="889923" y="889923"/>
                </a:lnTo>
                <a:lnTo>
                  <a:pt x="0" y="8899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6855962" y="9022158"/>
            <a:ext cx="922610" cy="92261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24370" tIns="24370" rIns="24370" bIns="24370" rtlCol="0" anchor="ctr"/>
            <a:lstStyle/>
            <a:p>
              <a:pPr algn="ctr">
                <a:lnSpc>
                  <a:spcPts val="840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6888057" y="9054253"/>
            <a:ext cx="890516" cy="890516"/>
          </a:xfrm>
          <a:custGeom>
            <a:avLst/>
            <a:gdLst/>
            <a:ahLst/>
            <a:cxnLst/>
            <a:rect l="l" t="t" r="r" b="b"/>
            <a:pathLst>
              <a:path w="890516" h="890516">
                <a:moveTo>
                  <a:pt x="0" y="0"/>
                </a:moveTo>
                <a:lnTo>
                  <a:pt x="890515" y="0"/>
                </a:lnTo>
                <a:lnTo>
                  <a:pt x="890515" y="890516"/>
                </a:lnTo>
                <a:lnTo>
                  <a:pt x="0" y="8905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10546404" y="9022158"/>
            <a:ext cx="922610" cy="922610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24370" tIns="24370" rIns="24370" bIns="24370" rtlCol="0" anchor="ctr"/>
            <a:lstStyle/>
            <a:p>
              <a:pPr algn="ctr">
                <a:lnSpc>
                  <a:spcPts val="840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0562451" y="9038206"/>
            <a:ext cx="890516" cy="890516"/>
          </a:xfrm>
          <a:custGeom>
            <a:avLst/>
            <a:gdLst/>
            <a:ahLst/>
            <a:cxnLst/>
            <a:rect l="l" t="t" r="r" b="b"/>
            <a:pathLst>
              <a:path w="890516" h="890516">
                <a:moveTo>
                  <a:pt x="0" y="0"/>
                </a:moveTo>
                <a:lnTo>
                  <a:pt x="890516" y="0"/>
                </a:lnTo>
                <a:lnTo>
                  <a:pt x="890516" y="890515"/>
                </a:lnTo>
                <a:lnTo>
                  <a:pt x="0" y="89051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7778572" y="9022158"/>
            <a:ext cx="922610" cy="922610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24370" tIns="24370" rIns="24370" bIns="24370" rtlCol="0" anchor="ctr"/>
            <a:lstStyle/>
            <a:p>
              <a:pPr algn="ctr">
                <a:lnSpc>
                  <a:spcPts val="839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8717230" y="9022158"/>
            <a:ext cx="890516" cy="890516"/>
          </a:xfrm>
          <a:custGeom>
            <a:avLst/>
            <a:gdLst/>
            <a:ahLst/>
            <a:cxnLst/>
            <a:rect l="l" t="t" r="r" b="b"/>
            <a:pathLst>
              <a:path w="890516" h="890516">
                <a:moveTo>
                  <a:pt x="0" y="0"/>
                </a:moveTo>
                <a:lnTo>
                  <a:pt x="890516" y="0"/>
                </a:lnTo>
                <a:lnTo>
                  <a:pt x="890516" y="890516"/>
                </a:lnTo>
                <a:lnTo>
                  <a:pt x="0" y="89051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7794620" y="9038206"/>
            <a:ext cx="890516" cy="890516"/>
          </a:xfrm>
          <a:custGeom>
            <a:avLst/>
            <a:gdLst/>
            <a:ahLst/>
            <a:cxnLst/>
            <a:rect l="l" t="t" r="r" b="b"/>
            <a:pathLst>
              <a:path w="890516" h="890516">
                <a:moveTo>
                  <a:pt x="0" y="0"/>
                </a:moveTo>
                <a:lnTo>
                  <a:pt x="890515" y="0"/>
                </a:lnTo>
                <a:lnTo>
                  <a:pt x="890515" y="890515"/>
                </a:lnTo>
                <a:lnTo>
                  <a:pt x="0" y="89051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6794391" y="8420662"/>
            <a:ext cx="4552841" cy="530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6"/>
              </a:lnSpc>
            </a:pPr>
            <a:r>
              <a:rPr lang="en-US" sz="3133" b="1" u="sng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Organized by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-3747162" y="-6446951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</p:sp>
      <p:sp>
        <p:nvSpPr>
          <p:cNvPr id="5" name="Freeform 5"/>
          <p:cNvSpPr/>
          <p:nvPr/>
        </p:nvSpPr>
        <p:spPr>
          <a:xfrm rot="-5556169">
            <a:off x="8875569" y="1213186"/>
            <a:ext cx="13019828" cy="8229600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14350" y="409872"/>
            <a:ext cx="17259300" cy="9467255"/>
          </a:xfrm>
          <a:custGeom>
            <a:avLst/>
            <a:gdLst/>
            <a:ahLst/>
            <a:cxnLst/>
            <a:rect l="l" t="t" r="r" b="b"/>
            <a:pathLst>
              <a:path w="17259300" h="9467255">
                <a:moveTo>
                  <a:pt x="0" y="0"/>
                </a:moveTo>
                <a:lnTo>
                  <a:pt x="17259300" y="0"/>
                </a:lnTo>
                <a:lnTo>
                  <a:pt x="17259300" y="9467255"/>
                </a:lnTo>
                <a:lnTo>
                  <a:pt x="0" y="9467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3" b="-3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7" name="TextBox 7"/>
          <p:cNvSpPr txBox="1"/>
          <p:nvPr/>
        </p:nvSpPr>
        <p:spPr>
          <a:xfrm>
            <a:off x="1913836" y="3935507"/>
            <a:ext cx="14926363" cy="611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03"/>
              </a:lnSpc>
            </a:pPr>
            <a:r>
              <a:rPr lang="en-US" sz="3645" b="1" dirty="0">
                <a:solidFill>
                  <a:srgbClr val="2E006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Problem Statement Title – </a:t>
            </a:r>
            <a:r>
              <a:rPr lang="en-US" sz="3200" b="1" dirty="0">
                <a:solidFill>
                  <a:srgbClr val="2E006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SMART MALICIOUS ACTIVITY DETECTOR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5274" y="5274249"/>
            <a:ext cx="16204925" cy="611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03"/>
              </a:lnSpc>
            </a:pPr>
            <a:r>
              <a:rPr lang="en-US" sz="3200" b="1" dirty="0">
                <a:solidFill>
                  <a:srgbClr val="2E006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Name -  DATA DEFENDERS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0829" y="6637910"/>
            <a:ext cx="15979369" cy="611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03"/>
              </a:lnSpc>
            </a:pPr>
            <a:r>
              <a:rPr lang="en-US" sz="3200" b="1" dirty="0">
                <a:solidFill>
                  <a:srgbClr val="2E006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Lead    -     MANDULA PRANEETH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12432" y="7925776"/>
            <a:ext cx="14627765" cy="596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03"/>
              </a:lnSpc>
            </a:pPr>
            <a:r>
              <a:rPr lang="en-US" sz="3200" b="1" dirty="0">
                <a:solidFill>
                  <a:srgbClr val="2E006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Dept. Name    -   CSE(Artificial Intelligence &amp; Machine Learning)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1393" y="2613680"/>
            <a:ext cx="12673207" cy="611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03"/>
              </a:lnSpc>
            </a:pPr>
            <a:r>
              <a:rPr lang="en-US" sz="3200" b="1" dirty="0">
                <a:solidFill>
                  <a:srgbClr val="2E006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Selected Track        -       MALCIOUS DELECTION</a:t>
            </a:r>
          </a:p>
        </p:txBody>
      </p:sp>
      <p:sp>
        <p:nvSpPr>
          <p:cNvPr id="12" name="Freeform 12"/>
          <p:cNvSpPr/>
          <p:nvPr/>
        </p:nvSpPr>
        <p:spPr>
          <a:xfrm>
            <a:off x="927092" y="2518540"/>
            <a:ext cx="989321" cy="989321"/>
          </a:xfrm>
          <a:custGeom>
            <a:avLst/>
            <a:gdLst/>
            <a:ahLst/>
            <a:cxnLst/>
            <a:rect l="l" t="t" r="r" b="b"/>
            <a:pathLst>
              <a:path w="989321" h="989321">
                <a:moveTo>
                  <a:pt x="0" y="0"/>
                </a:moveTo>
                <a:lnTo>
                  <a:pt x="989321" y="0"/>
                </a:lnTo>
                <a:lnTo>
                  <a:pt x="989321" y="989321"/>
                </a:lnTo>
                <a:lnTo>
                  <a:pt x="0" y="9893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28700" y="2620148"/>
            <a:ext cx="786098" cy="786098"/>
            <a:chOff x="0" y="0"/>
            <a:chExt cx="1048131" cy="104813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48131" cy="1048131"/>
            </a:xfrm>
            <a:custGeom>
              <a:avLst/>
              <a:gdLst/>
              <a:ahLst/>
              <a:cxnLst/>
              <a:rect l="l" t="t" r="r" b="b"/>
              <a:pathLst>
                <a:path w="1048131" h="1048131">
                  <a:moveTo>
                    <a:pt x="524129" y="0"/>
                  </a:moveTo>
                  <a:cubicBezTo>
                    <a:pt x="234696" y="0"/>
                    <a:pt x="0" y="234696"/>
                    <a:pt x="0" y="524129"/>
                  </a:cubicBezTo>
                  <a:cubicBezTo>
                    <a:pt x="0" y="813562"/>
                    <a:pt x="234696" y="1048131"/>
                    <a:pt x="524129" y="1048131"/>
                  </a:cubicBezTo>
                  <a:cubicBezTo>
                    <a:pt x="813562" y="1048131"/>
                    <a:pt x="1048131" y="813562"/>
                    <a:pt x="1048131" y="524129"/>
                  </a:cubicBezTo>
                  <a:cubicBezTo>
                    <a:pt x="1048131" y="234696"/>
                    <a:pt x="813562" y="0"/>
                    <a:pt x="524129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927092" y="3879336"/>
            <a:ext cx="989321" cy="989321"/>
          </a:xfrm>
          <a:custGeom>
            <a:avLst/>
            <a:gdLst/>
            <a:ahLst/>
            <a:cxnLst/>
            <a:rect l="l" t="t" r="r" b="b"/>
            <a:pathLst>
              <a:path w="989321" h="989321">
                <a:moveTo>
                  <a:pt x="0" y="0"/>
                </a:moveTo>
                <a:lnTo>
                  <a:pt x="989321" y="0"/>
                </a:lnTo>
                <a:lnTo>
                  <a:pt x="989321" y="989321"/>
                </a:lnTo>
                <a:lnTo>
                  <a:pt x="0" y="9893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028700" y="3980944"/>
            <a:ext cx="786098" cy="786098"/>
            <a:chOff x="0" y="0"/>
            <a:chExt cx="1048131" cy="104813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48131" cy="1048131"/>
            </a:xfrm>
            <a:custGeom>
              <a:avLst/>
              <a:gdLst/>
              <a:ahLst/>
              <a:cxnLst/>
              <a:rect l="l" t="t" r="r" b="b"/>
              <a:pathLst>
                <a:path w="1048131" h="1048131">
                  <a:moveTo>
                    <a:pt x="524129" y="0"/>
                  </a:moveTo>
                  <a:cubicBezTo>
                    <a:pt x="234696" y="0"/>
                    <a:pt x="0" y="234696"/>
                    <a:pt x="0" y="524129"/>
                  </a:cubicBezTo>
                  <a:cubicBezTo>
                    <a:pt x="0" y="813562"/>
                    <a:pt x="234696" y="1048131"/>
                    <a:pt x="524129" y="1048131"/>
                  </a:cubicBezTo>
                  <a:cubicBezTo>
                    <a:pt x="813562" y="1048131"/>
                    <a:pt x="1048131" y="813562"/>
                    <a:pt x="1048131" y="524129"/>
                  </a:cubicBezTo>
                  <a:cubicBezTo>
                    <a:pt x="1048131" y="234696"/>
                    <a:pt x="813562" y="0"/>
                    <a:pt x="524129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id="18" name="Freeform 18"/>
          <p:cNvSpPr/>
          <p:nvPr/>
        </p:nvSpPr>
        <p:spPr>
          <a:xfrm>
            <a:off x="927092" y="5196650"/>
            <a:ext cx="989321" cy="989321"/>
          </a:xfrm>
          <a:custGeom>
            <a:avLst/>
            <a:gdLst/>
            <a:ahLst/>
            <a:cxnLst/>
            <a:rect l="l" t="t" r="r" b="b"/>
            <a:pathLst>
              <a:path w="989321" h="989321">
                <a:moveTo>
                  <a:pt x="0" y="0"/>
                </a:moveTo>
                <a:lnTo>
                  <a:pt x="989321" y="0"/>
                </a:lnTo>
                <a:lnTo>
                  <a:pt x="989321" y="989321"/>
                </a:lnTo>
                <a:lnTo>
                  <a:pt x="0" y="9893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028700" y="5298258"/>
            <a:ext cx="786098" cy="786098"/>
            <a:chOff x="0" y="0"/>
            <a:chExt cx="1048131" cy="104813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48131" cy="1048131"/>
            </a:xfrm>
            <a:custGeom>
              <a:avLst/>
              <a:gdLst/>
              <a:ahLst/>
              <a:cxnLst/>
              <a:rect l="l" t="t" r="r" b="b"/>
              <a:pathLst>
                <a:path w="1048131" h="1048131">
                  <a:moveTo>
                    <a:pt x="524129" y="0"/>
                  </a:moveTo>
                  <a:cubicBezTo>
                    <a:pt x="234696" y="0"/>
                    <a:pt x="0" y="234696"/>
                    <a:pt x="0" y="524129"/>
                  </a:cubicBezTo>
                  <a:cubicBezTo>
                    <a:pt x="0" y="813562"/>
                    <a:pt x="234696" y="1048131"/>
                    <a:pt x="524129" y="1048131"/>
                  </a:cubicBezTo>
                  <a:cubicBezTo>
                    <a:pt x="813562" y="1048131"/>
                    <a:pt x="1048131" y="813562"/>
                    <a:pt x="1048131" y="524129"/>
                  </a:cubicBezTo>
                  <a:cubicBezTo>
                    <a:pt x="1048131" y="234696"/>
                    <a:pt x="813562" y="0"/>
                    <a:pt x="524129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id="21" name="Freeform 21"/>
          <p:cNvSpPr/>
          <p:nvPr/>
        </p:nvSpPr>
        <p:spPr>
          <a:xfrm>
            <a:off x="927092" y="6557446"/>
            <a:ext cx="989321" cy="989321"/>
          </a:xfrm>
          <a:custGeom>
            <a:avLst/>
            <a:gdLst/>
            <a:ahLst/>
            <a:cxnLst/>
            <a:rect l="l" t="t" r="r" b="b"/>
            <a:pathLst>
              <a:path w="989321" h="989321">
                <a:moveTo>
                  <a:pt x="0" y="0"/>
                </a:moveTo>
                <a:lnTo>
                  <a:pt x="989321" y="0"/>
                </a:lnTo>
                <a:lnTo>
                  <a:pt x="989321" y="989321"/>
                </a:lnTo>
                <a:lnTo>
                  <a:pt x="0" y="9893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1028700" y="6659054"/>
            <a:ext cx="786098" cy="786098"/>
            <a:chOff x="0" y="0"/>
            <a:chExt cx="1048131" cy="104813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48131" cy="1048131"/>
            </a:xfrm>
            <a:custGeom>
              <a:avLst/>
              <a:gdLst/>
              <a:ahLst/>
              <a:cxnLst/>
              <a:rect l="l" t="t" r="r" b="b"/>
              <a:pathLst>
                <a:path w="1048131" h="1048131">
                  <a:moveTo>
                    <a:pt x="524129" y="0"/>
                  </a:moveTo>
                  <a:cubicBezTo>
                    <a:pt x="234696" y="0"/>
                    <a:pt x="0" y="234696"/>
                    <a:pt x="0" y="524129"/>
                  </a:cubicBezTo>
                  <a:cubicBezTo>
                    <a:pt x="0" y="813562"/>
                    <a:pt x="234696" y="1048131"/>
                    <a:pt x="524129" y="1048131"/>
                  </a:cubicBezTo>
                  <a:cubicBezTo>
                    <a:pt x="813562" y="1048131"/>
                    <a:pt x="1048131" y="813562"/>
                    <a:pt x="1048131" y="524129"/>
                  </a:cubicBezTo>
                  <a:cubicBezTo>
                    <a:pt x="1048131" y="234696"/>
                    <a:pt x="813562" y="0"/>
                    <a:pt x="524129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id="24" name="Freeform 24"/>
          <p:cNvSpPr/>
          <p:nvPr/>
        </p:nvSpPr>
        <p:spPr>
          <a:xfrm>
            <a:off x="927092" y="7885350"/>
            <a:ext cx="989321" cy="989321"/>
          </a:xfrm>
          <a:custGeom>
            <a:avLst/>
            <a:gdLst/>
            <a:ahLst/>
            <a:cxnLst/>
            <a:rect l="l" t="t" r="r" b="b"/>
            <a:pathLst>
              <a:path w="989321" h="989321">
                <a:moveTo>
                  <a:pt x="0" y="0"/>
                </a:moveTo>
                <a:lnTo>
                  <a:pt x="989321" y="0"/>
                </a:lnTo>
                <a:lnTo>
                  <a:pt x="989321" y="989321"/>
                </a:lnTo>
                <a:lnTo>
                  <a:pt x="0" y="9893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1028700" y="7986957"/>
            <a:ext cx="786098" cy="786098"/>
            <a:chOff x="0" y="0"/>
            <a:chExt cx="1048131" cy="104813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48131" cy="1048131"/>
            </a:xfrm>
            <a:custGeom>
              <a:avLst/>
              <a:gdLst/>
              <a:ahLst/>
              <a:cxnLst/>
              <a:rect l="l" t="t" r="r" b="b"/>
              <a:pathLst>
                <a:path w="1048131" h="1048131">
                  <a:moveTo>
                    <a:pt x="524129" y="0"/>
                  </a:moveTo>
                  <a:cubicBezTo>
                    <a:pt x="234696" y="0"/>
                    <a:pt x="0" y="234696"/>
                    <a:pt x="0" y="524129"/>
                  </a:cubicBezTo>
                  <a:cubicBezTo>
                    <a:pt x="0" y="813562"/>
                    <a:pt x="234696" y="1048131"/>
                    <a:pt x="524129" y="1048131"/>
                  </a:cubicBezTo>
                  <a:cubicBezTo>
                    <a:pt x="813562" y="1048131"/>
                    <a:pt x="1048131" y="813562"/>
                    <a:pt x="1048131" y="524129"/>
                  </a:cubicBezTo>
                  <a:cubicBezTo>
                    <a:pt x="1048131" y="234696"/>
                    <a:pt x="813562" y="0"/>
                    <a:pt x="524129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1028700" y="990600"/>
            <a:ext cx="14401164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 b="1">
                <a:solidFill>
                  <a:srgbClr val="2E006A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TEAM DETAILS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53197" y="2532244"/>
            <a:ext cx="537111" cy="722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8" b="1" dirty="0">
                <a:solidFill>
                  <a:srgbClr val="2E006A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53197" y="3873991"/>
            <a:ext cx="537111" cy="722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8" b="1" dirty="0">
                <a:solidFill>
                  <a:srgbClr val="2E006A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53197" y="5192507"/>
            <a:ext cx="537111" cy="722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8" b="1">
                <a:solidFill>
                  <a:srgbClr val="2E006A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53197" y="6566971"/>
            <a:ext cx="537111" cy="722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8" b="1">
                <a:solidFill>
                  <a:srgbClr val="2E006A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4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53197" y="7880142"/>
            <a:ext cx="537111" cy="722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8" b="1">
                <a:solidFill>
                  <a:srgbClr val="2E006A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0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-3747162" y="-6446951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</p:sp>
      <p:sp>
        <p:nvSpPr>
          <p:cNvPr id="5" name="Freeform 5"/>
          <p:cNvSpPr/>
          <p:nvPr/>
        </p:nvSpPr>
        <p:spPr>
          <a:xfrm rot="-5556169">
            <a:off x="8875569" y="1213186"/>
            <a:ext cx="13019828" cy="8229600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14350" y="304949"/>
            <a:ext cx="17259300" cy="9467255"/>
          </a:xfrm>
          <a:custGeom>
            <a:avLst/>
            <a:gdLst/>
            <a:ahLst/>
            <a:cxnLst/>
            <a:rect l="l" t="t" r="r" b="b"/>
            <a:pathLst>
              <a:path w="17259300" h="9467255">
                <a:moveTo>
                  <a:pt x="0" y="0"/>
                </a:moveTo>
                <a:lnTo>
                  <a:pt x="17259300" y="0"/>
                </a:lnTo>
                <a:lnTo>
                  <a:pt x="17259300" y="9467255"/>
                </a:lnTo>
                <a:lnTo>
                  <a:pt x="0" y="9467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3" b="-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694623" y="3466911"/>
            <a:ext cx="16374177" cy="6219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36930" lvl="1" indent="-571500" algn="l">
              <a:lnSpc>
                <a:spcPts val="5280"/>
              </a:lnSpc>
              <a:buFont typeface="Wingdings" panose="05000000000000000000" pitchFamily="2" charset="2"/>
              <a:buChar char="Ø"/>
            </a:pPr>
            <a:r>
              <a:rPr lang="en-US" sz="4400" b="1" u="sng" dirty="0">
                <a:solidFill>
                  <a:srgbClr val="1F497D"/>
                </a:solidFill>
                <a:latin typeface="Arial Bold"/>
                <a:ea typeface="Arial Bold"/>
                <a:cs typeface="Arial Bold"/>
                <a:sym typeface="Arial Bold"/>
              </a:rPr>
              <a:t>Proposed our Prototype</a:t>
            </a:r>
          </a:p>
          <a:p>
            <a:pPr marL="241300" lvl="1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dirty="0"/>
              <a:t>Our idea is to create a </a:t>
            </a:r>
            <a:r>
              <a:rPr lang="en-US" sz="4000" b="1" dirty="0"/>
              <a:t>Malicious Detector</a:t>
            </a:r>
            <a:r>
              <a:rPr lang="en-US" sz="4000" dirty="0"/>
              <a:t> that can find and stop harmful activities like viruses, phishing links, or suspicious files.</a:t>
            </a:r>
            <a:br>
              <a:rPr lang="en-US" sz="4000" dirty="0"/>
            </a:br>
            <a:r>
              <a:rPr lang="en-US" sz="4000" dirty="0"/>
              <a:t>It uses </a:t>
            </a:r>
            <a:r>
              <a:rPr lang="en-US" sz="4000" b="1" dirty="0"/>
              <a:t>AI and Machine Learning</a:t>
            </a:r>
            <a:r>
              <a:rPr lang="en-US" sz="4000" dirty="0"/>
              <a:t> to study system or network behavior and quickly alert the user when something looks dangerous.</a:t>
            </a:r>
            <a:endParaRPr lang="en-US" sz="4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1300" lvl="1" algn="l">
              <a:lnSpc>
                <a:spcPts val="4800"/>
              </a:lnSpc>
            </a:pPr>
            <a:r>
              <a:rPr lang="en-US" sz="4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4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How it addresses the problem </a:t>
            </a:r>
          </a:p>
          <a:p>
            <a:pPr marL="482600" lvl="1" indent="-241300" algn="l">
              <a:lnSpc>
                <a:spcPts val="4800"/>
              </a:lnSpc>
              <a:buFont typeface="Arial"/>
              <a:buChar char="•"/>
            </a:pP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It automatically detects and blocks harmful actions before they cause any damage.</a:t>
            </a:r>
          </a:p>
          <a:p>
            <a:pPr marL="482600" lvl="1" indent="-241300" algn="l">
              <a:lnSpc>
                <a:spcPts val="4800"/>
              </a:lnSpc>
              <a:buFont typeface="Arial"/>
              <a:buChar char="•"/>
            </a:pP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helps people and organization stay safe from cyberattacks.</a:t>
            </a:r>
          </a:p>
          <a:p>
            <a:pPr marL="241300" lvl="1" algn="l">
              <a:lnSpc>
                <a:spcPts val="4800"/>
              </a:lnSpc>
            </a:pPr>
            <a:endParaRPr lang="en-US" sz="4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286001" y="575217"/>
            <a:ext cx="13411199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 dirty="0">
                <a:solidFill>
                  <a:srgbClr val="40315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Smart malicious activity detector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0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-3747162" y="-6446951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</p:sp>
      <p:sp>
        <p:nvSpPr>
          <p:cNvPr id="5" name="Freeform 5"/>
          <p:cNvSpPr/>
          <p:nvPr/>
        </p:nvSpPr>
        <p:spPr>
          <a:xfrm rot="-5556169">
            <a:off x="8875569" y="1213186"/>
            <a:ext cx="13019828" cy="8229600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14350" y="304949"/>
            <a:ext cx="17259300" cy="9467255"/>
          </a:xfrm>
          <a:custGeom>
            <a:avLst/>
            <a:gdLst/>
            <a:ahLst/>
            <a:cxnLst/>
            <a:rect l="l" t="t" r="r" b="b"/>
            <a:pathLst>
              <a:path w="17259300" h="9467255">
                <a:moveTo>
                  <a:pt x="0" y="0"/>
                </a:moveTo>
                <a:lnTo>
                  <a:pt x="17259300" y="0"/>
                </a:lnTo>
                <a:lnTo>
                  <a:pt x="17259300" y="9467255"/>
                </a:lnTo>
                <a:lnTo>
                  <a:pt x="0" y="9467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3" b="-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2848480" y="655320"/>
            <a:ext cx="12771120" cy="108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 dirty="0">
                <a:solidFill>
                  <a:srgbClr val="40315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TECHNICAL APPROACH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5A2C2D-E768-74F1-5F16-1BFD129C81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213682"/>
            <a:ext cx="6346867" cy="71208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0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-3747162" y="-6446951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</p:sp>
      <p:sp>
        <p:nvSpPr>
          <p:cNvPr id="5" name="Freeform 5"/>
          <p:cNvSpPr/>
          <p:nvPr/>
        </p:nvSpPr>
        <p:spPr>
          <a:xfrm rot="-5556169">
            <a:off x="8875569" y="1213186"/>
            <a:ext cx="13019828" cy="8229600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14350" y="319460"/>
            <a:ext cx="17259300" cy="9467255"/>
          </a:xfrm>
          <a:custGeom>
            <a:avLst/>
            <a:gdLst/>
            <a:ahLst/>
            <a:cxnLst/>
            <a:rect l="l" t="t" r="r" b="b"/>
            <a:pathLst>
              <a:path w="17259300" h="9467255">
                <a:moveTo>
                  <a:pt x="0" y="0"/>
                </a:moveTo>
                <a:lnTo>
                  <a:pt x="17259300" y="0"/>
                </a:lnTo>
                <a:lnTo>
                  <a:pt x="17259300" y="9467255"/>
                </a:lnTo>
                <a:lnTo>
                  <a:pt x="0" y="9467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3" b="-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895600" y="1199542"/>
            <a:ext cx="12344400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 b="1" dirty="0">
                <a:solidFill>
                  <a:srgbClr val="40315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FEASIBILITY AND VIABILITY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5800" y="2655570"/>
            <a:ext cx="16840200" cy="9694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800" b="1" dirty="0"/>
              <a:t>🧩 Feasibility Analysis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/>
              <a:t>    The idea is </a:t>
            </a:r>
            <a:r>
              <a:rPr lang="en-US" sz="2800" b="1" dirty="0"/>
              <a:t>technically feasible</a:t>
            </a:r>
            <a:r>
              <a:rPr lang="en-US" sz="2800" dirty="0"/>
              <a:t> using available AI and ML libraries like Scikit-learn or TensorFlow.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/>
              <a:t>    It can be built using </a:t>
            </a:r>
            <a:r>
              <a:rPr lang="en-US" sz="2800" b="1" dirty="0"/>
              <a:t>open-source datasets</a:t>
            </a:r>
            <a:r>
              <a:rPr lang="en-US" sz="2800" dirty="0"/>
              <a:t> for training (malicious vs. safe data).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/>
              <a:t>    The project can run on </a:t>
            </a:r>
            <a:r>
              <a:rPr lang="en-US" sz="2800" b="1" dirty="0"/>
              <a:t>basic hardware</a:t>
            </a:r>
            <a:r>
              <a:rPr lang="en-US" sz="2800" dirty="0"/>
              <a:t> (laptop or cloud server).</a:t>
            </a:r>
          </a:p>
          <a:p>
            <a:r>
              <a:rPr lang="en-US" sz="4000" b="1" dirty="0"/>
              <a:t> ⚠️ Potential Challenges &amp; Risks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/>
              <a:t>   Getting a </a:t>
            </a:r>
            <a:r>
              <a:rPr lang="en-US" sz="2800" b="1" dirty="0"/>
              <a:t>large and accurate dataset</a:t>
            </a:r>
            <a:r>
              <a:rPr lang="en-US" sz="2800" dirty="0"/>
              <a:t> for training.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/>
              <a:t>   False positives</a:t>
            </a:r>
            <a:r>
              <a:rPr lang="en-US" sz="2800" dirty="0"/>
              <a:t> — sometimes safe files or URLs might be marked as malicious.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/>
              <a:t>   Maintaining </a:t>
            </a:r>
            <a:r>
              <a:rPr lang="en-US" sz="2800" b="1" dirty="0"/>
              <a:t>real-time performance</a:t>
            </a:r>
            <a:r>
              <a:rPr lang="en-US" sz="2800" dirty="0"/>
              <a:t> with large data.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/>
              <a:t>   Protecting </a:t>
            </a:r>
            <a:r>
              <a:rPr lang="en-US" sz="2800" b="1" dirty="0"/>
              <a:t>user privacy</a:t>
            </a:r>
            <a:r>
              <a:rPr lang="en-US" sz="2800" dirty="0"/>
              <a:t> during data analysis.</a:t>
            </a:r>
          </a:p>
          <a:p>
            <a:r>
              <a:rPr lang="en-US" sz="4000" b="1" dirty="0"/>
              <a:t>💡 Strategies to Overcome Challenges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/>
              <a:t>   Use </a:t>
            </a:r>
            <a:r>
              <a:rPr lang="en-US" sz="2800" b="1" dirty="0"/>
              <a:t>trusted open datasets</a:t>
            </a:r>
            <a:r>
              <a:rPr lang="en-US" sz="2800" dirty="0"/>
              <a:t> and perform regular updates to improve accuracy.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/>
              <a:t>   Apply </a:t>
            </a:r>
            <a:r>
              <a:rPr lang="en-US" sz="2800" b="1" dirty="0"/>
              <a:t>data preprocessing</a:t>
            </a:r>
            <a:r>
              <a:rPr lang="en-US" sz="2800" dirty="0"/>
              <a:t> and fine-tuning to reduce false results.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/>
              <a:t>   Optimize code to make the system </a:t>
            </a:r>
            <a:r>
              <a:rPr lang="en-US" sz="2800" b="1" dirty="0"/>
              <a:t>lightweight and fast</a:t>
            </a:r>
            <a:r>
              <a:rPr lang="en-US" sz="2800" dirty="0"/>
              <a:t>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/>
              <a:t>   Implement </a:t>
            </a:r>
            <a:r>
              <a:rPr lang="en-US" sz="2800" b="1" dirty="0"/>
              <a:t>strong encryption</a:t>
            </a:r>
            <a:r>
              <a:rPr lang="en-US" sz="2800" dirty="0"/>
              <a:t> to secure user data and logs.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dirty="0"/>
          </a:p>
          <a:p>
            <a:pPr marL="482600" lvl="1" indent="-241300" algn="just">
              <a:lnSpc>
                <a:spcPts val="4800"/>
              </a:lnSpc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82600" lvl="1" indent="-241300" algn="just">
              <a:lnSpc>
                <a:spcPts val="4800"/>
              </a:lnSpc>
              <a:buFont typeface="Arial"/>
              <a:buChar char="•"/>
            </a:pPr>
            <a:r>
              <a:rPr lang="en-US" sz="4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Potential challenges and risks</a:t>
            </a:r>
          </a:p>
          <a:p>
            <a:pPr marL="482600" lvl="1" indent="-241300" algn="just">
              <a:lnSpc>
                <a:spcPts val="4800"/>
              </a:lnSpc>
              <a:buFont typeface="Arial"/>
              <a:buChar char="•"/>
            </a:pPr>
            <a:r>
              <a:rPr lang="en-US" sz="4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Strategies for overcoming these challenges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0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-3747162" y="-6446951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</p:sp>
      <p:sp>
        <p:nvSpPr>
          <p:cNvPr id="5" name="Freeform 5"/>
          <p:cNvSpPr/>
          <p:nvPr/>
        </p:nvSpPr>
        <p:spPr>
          <a:xfrm rot="-5556169">
            <a:off x="8875569" y="1213186"/>
            <a:ext cx="13019828" cy="8229600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14350" y="319460"/>
            <a:ext cx="17259300" cy="9467255"/>
          </a:xfrm>
          <a:custGeom>
            <a:avLst/>
            <a:gdLst/>
            <a:ahLst/>
            <a:cxnLst/>
            <a:rect l="l" t="t" r="r" b="b"/>
            <a:pathLst>
              <a:path w="17259300" h="9467255">
                <a:moveTo>
                  <a:pt x="0" y="0"/>
                </a:moveTo>
                <a:lnTo>
                  <a:pt x="17259300" y="0"/>
                </a:lnTo>
                <a:lnTo>
                  <a:pt x="17259300" y="9467255"/>
                </a:lnTo>
                <a:lnTo>
                  <a:pt x="0" y="9467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3" b="-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749040" y="1409700"/>
            <a:ext cx="10256520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 b="1" dirty="0">
                <a:solidFill>
                  <a:srgbClr val="40315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IMPACT AND BENEFITS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0600" y="3009900"/>
            <a:ext cx="16078200" cy="57246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Potential impact </a:t>
            </a:r>
            <a:endParaRPr lang="en-US" sz="48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dirty="0"/>
              <a:t>   </a:t>
            </a:r>
            <a:r>
              <a:rPr lang="en-US" sz="4000" dirty="0"/>
              <a:t>Our</a:t>
            </a:r>
            <a:r>
              <a:rPr lang="en-US" sz="2800" dirty="0"/>
              <a:t> </a:t>
            </a:r>
            <a:r>
              <a:rPr lang="en-US" sz="4000" dirty="0"/>
              <a:t>solution will help people understand and handle problems easily.</a:t>
            </a:r>
            <a:br>
              <a:rPr lang="en-US" sz="4000" dirty="0"/>
            </a:br>
            <a:r>
              <a:rPr lang="en-US" sz="4000" dirty="0"/>
              <a:t>  It will make their work faster, safer, and more comfortable.</a:t>
            </a:r>
            <a:br>
              <a:rPr lang="en-US" sz="4000" dirty="0"/>
            </a:br>
            <a:r>
              <a:rPr lang="en-US" sz="4000" dirty="0"/>
              <a:t>  The main goal is to improve daily life by using simple and smart technology</a:t>
            </a:r>
            <a:r>
              <a:rPr lang="en-US" dirty="0"/>
              <a:t>.</a:t>
            </a:r>
          </a:p>
          <a:p>
            <a:r>
              <a:rPr lang="en-US" sz="4400" b="1" dirty="0">
                <a:solidFill>
                  <a:schemeClr val="accent1">
                    <a:lumMod val="50000"/>
                  </a:schemeClr>
                </a:solidFill>
              </a:rPr>
              <a:t>Benefits of the Solution </a:t>
            </a:r>
          </a:p>
          <a:p>
            <a:r>
              <a:rPr lang="en-US" sz="4000" b="1" dirty="0"/>
              <a:t>  Social:</a:t>
            </a:r>
            <a:r>
              <a:rPr lang="en-US" sz="4000" dirty="0"/>
              <a:t> Helps people stay connected and solve problems together.</a:t>
            </a:r>
          </a:p>
          <a:p>
            <a:r>
              <a:rPr lang="en-US" sz="4000" b="1" dirty="0"/>
              <a:t>  Economic:</a:t>
            </a:r>
            <a:r>
              <a:rPr lang="en-US" sz="4000" dirty="0"/>
              <a:t> Saves money and time by reducing waste and improving efficient.</a:t>
            </a:r>
          </a:p>
          <a:p>
            <a:r>
              <a:rPr lang="en-US" sz="4000" b="1" dirty="0"/>
              <a:t>  Environmental:</a:t>
            </a:r>
            <a:r>
              <a:rPr lang="en-US" sz="4000" dirty="0"/>
              <a:t> Reduces pollution and supports eco-friendly living.</a:t>
            </a:r>
          </a:p>
          <a:p>
            <a:pPr marL="482600" lvl="1" indent="-241300" algn="just">
              <a:lnSpc>
                <a:spcPts val="4800"/>
              </a:lnSpc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-3747162" y="-6446951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</p:sp>
      <p:sp>
        <p:nvSpPr>
          <p:cNvPr id="5" name="Freeform 5"/>
          <p:cNvSpPr/>
          <p:nvPr/>
        </p:nvSpPr>
        <p:spPr>
          <a:xfrm rot="-5556169">
            <a:off x="8875569" y="1213186"/>
            <a:ext cx="13019828" cy="8229600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14350" y="304949"/>
            <a:ext cx="17259300" cy="9467255"/>
          </a:xfrm>
          <a:custGeom>
            <a:avLst/>
            <a:gdLst/>
            <a:ahLst/>
            <a:cxnLst/>
            <a:rect l="l" t="t" r="r" b="b"/>
            <a:pathLst>
              <a:path w="17259300" h="9467255">
                <a:moveTo>
                  <a:pt x="0" y="0"/>
                </a:moveTo>
                <a:lnTo>
                  <a:pt x="17259300" y="0"/>
                </a:lnTo>
                <a:lnTo>
                  <a:pt x="17259300" y="9467255"/>
                </a:lnTo>
                <a:lnTo>
                  <a:pt x="0" y="9467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3" b="-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931411" y="609600"/>
            <a:ext cx="12318364" cy="780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4999" b="1">
                <a:solidFill>
                  <a:srgbClr val="2E006A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Team Member’s Information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70970" y="2282825"/>
            <a:ext cx="11660039" cy="277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Team Leader Name: (MANDULA PRANEETH)</a:t>
            </a:r>
          </a:p>
          <a:p>
            <a:pPr algn="l">
              <a:lnSpc>
                <a:spcPts val="3500"/>
              </a:lnSpc>
            </a:pPr>
            <a:r>
              <a:rPr lang="en-US" sz="24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Year:  3RD        Department: CSM         Roll Number:2367A66</a:t>
            </a:r>
          </a:p>
          <a:p>
            <a:pPr algn="l">
              <a:lnSpc>
                <a:spcPts val="4759"/>
              </a:lnSpc>
            </a:pPr>
            <a:endParaRPr lang="en-US" sz="2499" dirty="0">
              <a:solidFill>
                <a:srgbClr val="2E006A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759"/>
              </a:lnSpc>
            </a:pPr>
            <a:endParaRPr lang="en-US" sz="2499" dirty="0">
              <a:solidFill>
                <a:srgbClr val="2E006A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759"/>
              </a:lnSpc>
            </a:pPr>
            <a:endParaRPr lang="en-US" sz="2499" dirty="0">
              <a:solidFill>
                <a:srgbClr val="2E006A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70970" y="3632200"/>
            <a:ext cx="11660039" cy="277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Team Member 1 Name: ( KUDHANAM TEJA SRI)</a:t>
            </a:r>
          </a:p>
          <a:p>
            <a:pPr algn="l">
              <a:lnSpc>
                <a:spcPts val="3500"/>
              </a:lnSpc>
            </a:pPr>
            <a:r>
              <a:rPr lang="en-US" sz="24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Year:   3RD      Department: CSM         Roll Number: 24675A6603</a:t>
            </a:r>
          </a:p>
          <a:p>
            <a:pPr algn="l">
              <a:lnSpc>
                <a:spcPts val="4759"/>
              </a:lnSpc>
            </a:pPr>
            <a:endParaRPr lang="en-US" sz="2499" dirty="0">
              <a:solidFill>
                <a:srgbClr val="2E006A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759"/>
              </a:lnSpc>
            </a:pPr>
            <a:endParaRPr lang="en-US" sz="2499" dirty="0">
              <a:solidFill>
                <a:srgbClr val="2E006A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759"/>
              </a:lnSpc>
            </a:pPr>
            <a:endParaRPr lang="en-US" sz="2499" dirty="0">
              <a:solidFill>
                <a:srgbClr val="2E006A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70970" y="4981575"/>
            <a:ext cx="11660039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Team Member 2 Name: (POLEMONI GEETHA SREE)</a:t>
            </a:r>
          </a:p>
          <a:p>
            <a:pPr algn="l">
              <a:lnSpc>
                <a:spcPts val="3498"/>
              </a:lnSpc>
            </a:pPr>
            <a:r>
              <a:rPr lang="en-US" sz="24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Year:   3RD       Department:  CSM        Roll Number:24675A6601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70970" y="6330950"/>
            <a:ext cx="11660039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Team Member 3 Name: (KATARI MOUNIKA)</a:t>
            </a:r>
          </a:p>
          <a:p>
            <a:pPr algn="l">
              <a:lnSpc>
                <a:spcPts val="3498"/>
              </a:lnSpc>
            </a:pPr>
            <a:r>
              <a:rPr lang="en-US" sz="24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Year:    3RD      Department:  CSM        Roll Number:24675A6606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-3747162" y="-6446951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</p:sp>
      <p:sp>
        <p:nvSpPr>
          <p:cNvPr id="5" name="Freeform 5"/>
          <p:cNvSpPr/>
          <p:nvPr/>
        </p:nvSpPr>
        <p:spPr>
          <a:xfrm rot="-5556169">
            <a:off x="8875569" y="1213186"/>
            <a:ext cx="13019828" cy="8229600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9EBC39-4B71-30B6-D203-AAD3A4D6A7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708" y="2476500"/>
            <a:ext cx="9905999" cy="4953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490</Words>
  <Application>Microsoft Office PowerPoint</Application>
  <PresentationFormat>Custom</PresentationFormat>
  <Paragraphs>61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2" baseType="lpstr">
      <vt:lpstr>IBM Plex Sans Bold</vt:lpstr>
      <vt:lpstr>Cinzel Bold</vt:lpstr>
      <vt:lpstr>Times New Roman Bold</vt:lpstr>
      <vt:lpstr>Oswald Bold</vt:lpstr>
      <vt:lpstr>Calibri</vt:lpstr>
      <vt:lpstr>Times New Roman MT</vt:lpstr>
      <vt:lpstr>Canva Sans Bold</vt:lpstr>
      <vt:lpstr>Be Vietnam Ultra-Bold</vt:lpstr>
      <vt:lpstr>Canva Sans</vt:lpstr>
      <vt:lpstr>Arial Bold</vt:lpstr>
      <vt:lpstr>Wingdings</vt:lpstr>
      <vt:lpstr>Bebas Neue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Template.pptx</dc:title>
  <dc:creator>katarimounika</dc:creator>
  <cp:lastModifiedBy>katari mounika</cp:lastModifiedBy>
  <cp:revision>11</cp:revision>
  <dcterms:created xsi:type="dcterms:W3CDTF">2006-08-16T00:00:00Z</dcterms:created>
  <dcterms:modified xsi:type="dcterms:W3CDTF">2025-10-31T10:04:17Z</dcterms:modified>
  <dc:identifier>DAG3UZF7Zd4</dc:identifier>
</cp:coreProperties>
</file>